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71" r:id="rId8"/>
    <p:sldId id="273" r:id="rId9"/>
    <p:sldId id="268" r:id="rId10"/>
    <p:sldId id="272" r:id="rId11"/>
    <p:sldId id="275" r:id="rId12"/>
    <p:sldId id="269" r:id="rId13"/>
    <p:sldId id="270" r:id="rId14"/>
    <p:sldId id="276" r:id="rId15"/>
    <p:sldId id="274" r:id="rId16"/>
    <p:sldId id="277" r:id="rId17"/>
    <p:sldId id="265" r:id="rId18"/>
    <p:sldId id="278" r:id="rId19"/>
    <p:sldId id="263" r:id="rId20"/>
    <p:sldId id="280" r:id="rId21"/>
    <p:sldId id="262" r:id="rId22"/>
    <p:sldId id="279" r:id="rId23"/>
    <p:sldId id="282" r:id="rId24"/>
    <p:sldId id="267" r:id="rId25"/>
    <p:sldId id="281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6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26"/>
    <p:restoredTop sz="94643"/>
  </p:normalViewPr>
  <p:slideViewPr>
    <p:cSldViewPr snapToGrid="0" snapToObjects="1">
      <p:cViewPr varScale="1">
        <p:scale>
          <a:sx n="93" d="100"/>
          <a:sy n="93" d="100"/>
        </p:scale>
        <p:origin x="24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D8777-255C-944A-8C64-45520280E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</a:rPr>
              <a:t>Cocos</a:t>
            </a:r>
            <a:r>
              <a:rPr kumimoji="1" lang="zh-CN" altLang="en-US" cap="none" dirty="0">
                <a:solidFill>
                  <a:srgbClr val="FFFF00"/>
                </a:solidFill>
              </a:rPr>
              <a:t> </a:t>
            </a:r>
            <a:r>
              <a:rPr kumimoji="1" lang="en-US" altLang="zh-CN" cap="none" dirty="0">
                <a:solidFill>
                  <a:srgbClr val="FFFF00"/>
                </a:solidFill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</a:rPr>
              <a:t>插件系列教程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6A3510-D935-774A-A1A2-E553AD5BF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cap="none" dirty="0">
                <a:solidFill>
                  <a:srgbClr val="FFFF00"/>
                </a:solidFill>
              </a:rPr>
              <a:t>	-</a:t>
            </a:r>
            <a:r>
              <a:rPr kumimoji="1" lang="zh-CN" altLang="en-US" cap="none" dirty="0">
                <a:solidFill>
                  <a:srgbClr val="FFFF00"/>
                </a:solidFill>
              </a:rPr>
              <a:t> 插件小王子</a:t>
            </a:r>
            <a:r>
              <a:rPr kumimoji="1" lang="en-US" altLang="zh-CN" cap="none" dirty="0" err="1">
                <a:solidFill>
                  <a:srgbClr val="FFFF00"/>
                </a:solidFill>
              </a:rPr>
              <a:t>xuyanfeng</a:t>
            </a:r>
            <a:endParaRPr kumimoji="1" lang="zh-CN" altLang="en-US" cap="non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469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75F8D-7C7E-A04D-BC62-5E0C057D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>
                <a:solidFill>
                  <a:srgbClr val="FFFF00"/>
                </a:solidFill>
              </a:rPr>
              <a:t>元素布局 </a:t>
            </a:r>
            <a:r>
              <a:rPr kumimoji="1" lang="en-US" altLang="zh-CN" cap="none" dirty="0">
                <a:solidFill>
                  <a:srgbClr val="FFFF00"/>
                </a:solidFill>
              </a:rPr>
              <a:t>UI-Kit</a:t>
            </a:r>
            <a:r>
              <a:rPr kumimoji="1" lang="zh-CN" altLang="en-US" cap="none" dirty="0">
                <a:solidFill>
                  <a:srgbClr val="FFFF00"/>
                </a:solidFill>
              </a:rPr>
              <a:t> </a:t>
            </a:r>
            <a:r>
              <a:rPr kumimoji="1" lang="en-US" altLang="zh-CN" cap="none" dirty="0">
                <a:solidFill>
                  <a:srgbClr val="FFFF00"/>
                </a:solidFill>
              </a:rPr>
              <a:t>Preview</a:t>
            </a:r>
            <a:r>
              <a:rPr kumimoji="1" lang="zh-CN" altLang="en-US" cap="none" dirty="0">
                <a:solidFill>
                  <a:srgbClr val="FFFF00"/>
                </a:solidFill>
              </a:rPr>
              <a:t> </a:t>
            </a:r>
            <a:r>
              <a:rPr kumimoji="1" lang="en-US" altLang="zh-CN" cap="none" dirty="0">
                <a:solidFill>
                  <a:srgbClr val="FFFF00"/>
                </a:solidFill>
              </a:rPr>
              <a:t>/</a:t>
            </a:r>
            <a:r>
              <a:rPr kumimoji="1" lang="zh-CN" altLang="en-US" cap="none" dirty="0">
                <a:solidFill>
                  <a:srgbClr val="FFFF00"/>
                </a:solidFill>
              </a:rPr>
              <a:t> </a:t>
            </a:r>
            <a:r>
              <a:rPr kumimoji="1" lang="en-US" altLang="zh-CN" cap="none" dirty="0">
                <a:solidFill>
                  <a:srgbClr val="FFFF00"/>
                </a:solidFill>
              </a:rPr>
              <a:t>layout</a:t>
            </a:r>
            <a:endParaRPr kumimoji="1" lang="zh-CN" altLang="en-US" cap="none" dirty="0">
              <a:solidFill>
                <a:srgbClr val="FFFF00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49BD62E-741A-E046-8EC4-AF4C34CE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3595" y="2029691"/>
            <a:ext cx="5931555" cy="46117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61CC12-9853-0941-9DDC-AEE57A3D6EE8}"/>
              </a:ext>
            </a:extLst>
          </p:cNvPr>
          <p:cNvSpPr txBox="1"/>
          <p:nvPr/>
        </p:nvSpPr>
        <p:spPr>
          <a:xfrm>
            <a:off x="1141413" y="2327564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详细知识点：</a:t>
            </a:r>
            <a:r>
              <a:rPr kumimoji="1" lang="en-US" altLang="zh-CN" dirty="0">
                <a:solidFill>
                  <a:srgbClr val="FFFF00"/>
                </a:solidFill>
              </a:rPr>
              <a:t>html</a:t>
            </a:r>
            <a:r>
              <a:rPr kumimoji="1" lang="zh-CN" altLang="en-US" dirty="0">
                <a:solidFill>
                  <a:srgbClr val="FFFF00"/>
                </a:solidFill>
              </a:rPr>
              <a:t> </a:t>
            </a:r>
            <a:r>
              <a:rPr kumimoji="1" lang="en-US" altLang="zh-CN" dirty="0">
                <a:solidFill>
                  <a:srgbClr val="FFFF00"/>
                </a:solidFill>
              </a:rPr>
              <a:t>flex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88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D314-F44B-734F-97EC-F908A232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怎么学习</a:t>
            </a:r>
            <a:r>
              <a:rPr kumimoji="1" lang="en-US" altLang="zh-CN" dirty="0">
                <a:solidFill>
                  <a:srgbClr val="FFFF00"/>
                </a:solidFill>
              </a:rPr>
              <a:t>ui-kit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FA04C0-77DC-6641-A6DD-0ABF713E8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50054"/>
            <a:ext cx="9905998" cy="1302746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查阅编辑器</a:t>
            </a:r>
            <a:r>
              <a:rPr kumimoji="1" lang="en-US" altLang="zh-CN" dirty="0">
                <a:solidFill>
                  <a:srgbClr val="FFFF00"/>
                </a:solidFill>
              </a:rPr>
              <a:t>html</a:t>
            </a:r>
          </a:p>
          <a:p>
            <a:r>
              <a:rPr kumimoji="1" lang="zh-CN" altLang="en-US" dirty="0">
                <a:solidFill>
                  <a:srgbClr val="FFFF00"/>
                </a:solidFill>
              </a:rPr>
              <a:t>下载使用他人插件学习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F0649E-F9F0-784B-89EC-CC51300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764" y="1204513"/>
            <a:ext cx="6959525" cy="54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6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158B3-BAAA-F54E-8B53-11A67F46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  <a:effectLst/>
              </a:rPr>
              <a:t>在插件中使用</a:t>
            </a:r>
            <a:r>
              <a:rPr kumimoji="1" lang="en-US" altLang="zh-CN" dirty="0" err="1">
                <a:solidFill>
                  <a:srgbClr val="FFFF00"/>
                </a:solidFill>
              </a:rPr>
              <a:t>vue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976B5C-DE90-FD4C-9AEF-3C090A8BC24A}"/>
              </a:ext>
            </a:extLst>
          </p:cNvPr>
          <p:cNvSpPr txBox="1"/>
          <p:nvPr/>
        </p:nvSpPr>
        <p:spPr>
          <a:xfrm>
            <a:off x="1141413" y="2185554"/>
            <a:ext cx="7377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this.plugin = new window.Vue({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el: this.shadowRoot,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created() {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data: {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test: ""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methods: {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on</a:t>
            </a: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BtnClick</a:t>
            </a: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28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941E5-CCC0-A943-B89D-C51B0BC5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掌握调试插件的基本方法</a:t>
            </a:r>
            <a:r>
              <a:rPr lang="en-US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(chrome-</a:t>
            </a:r>
            <a:r>
              <a:rPr lang="en-US" altLang="zh-CN" cap="none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7F7DD4-4219-E843-B1D1-92B4BB2203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13" y="2514600"/>
            <a:ext cx="99059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61713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ED38-DAA1-C14D-8C07-8BDEA41C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使用</a:t>
            </a:r>
            <a:r>
              <a:rPr kumimoji="1" lang="en-US" altLang="zh-CN" dirty="0" err="1">
                <a:solidFill>
                  <a:srgbClr val="FFFF00"/>
                </a:solidFill>
              </a:rPr>
              <a:t>npm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F18BB-1051-D548-9969-F933030F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例如：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fs-extra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引入： 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Editor.require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(“packages://plugin/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node_modules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/fs-extra”);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59F8C4-D8D9-BA41-8382-05869AB8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30" y="2514600"/>
            <a:ext cx="1257300" cy="495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FE2DA4-3D34-7340-A492-9E3405CA2BCA}"/>
              </a:ext>
            </a:extLst>
          </p:cNvPr>
          <p:cNvSpPr txBox="1"/>
          <p:nvPr/>
        </p:nvSpPr>
        <p:spPr>
          <a:xfrm>
            <a:off x="2696903" y="257758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轮子工厂，造轮子前先看看这里有没有</a:t>
            </a:r>
          </a:p>
        </p:txBody>
      </p:sp>
    </p:spTree>
    <p:extLst>
      <p:ext uri="{BB962C8B-B14F-4D97-AF65-F5344CB8AC3E}">
        <p14:creationId xmlns:p14="http://schemas.microsoft.com/office/powerpoint/2010/main" val="116212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1E6C9-F379-D44F-9CB3-26B13F5B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基础篇回顾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B9519-B23B-4943-BF3E-9607157AD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zh-CN" altLang="en-US" cap="none" dirty="0">
                <a:solidFill>
                  <a:srgbClr val="FFFF00"/>
                </a:solidFill>
              </a:rPr>
              <a:t>认识掌握</a:t>
            </a:r>
            <a:r>
              <a:rPr kumimoji="1" lang="en-US" altLang="zh-CN" cap="none" dirty="0">
                <a:solidFill>
                  <a:srgbClr val="FFFF00"/>
                </a:solidFill>
              </a:rPr>
              <a:t>UI</a:t>
            </a:r>
            <a:r>
              <a:rPr kumimoji="1" lang="zh-CN" altLang="en-US" cap="none" dirty="0">
                <a:solidFill>
                  <a:srgbClr val="FFFF00"/>
                </a:solidFill>
              </a:rPr>
              <a:t>编写，调试</a:t>
            </a:r>
            <a:endParaRPr kumimoji="1" lang="en-US" altLang="zh-CN" cap="none" dirty="0">
              <a:solidFill>
                <a:srgbClr val="FFFF00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kumimoji="1" lang="en-US" altLang="zh-CN" cap="none" dirty="0" err="1">
                <a:solidFill>
                  <a:srgbClr val="FFFF00"/>
                </a:solidFill>
              </a:rPr>
              <a:t>vue</a:t>
            </a:r>
            <a:r>
              <a:rPr kumimoji="1" lang="zh-CN" altLang="en-US" cap="none" dirty="0">
                <a:solidFill>
                  <a:srgbClr val="FFFF00"/>
                </a:solidFill>
              </a:rPr>
              <a:t>配合使用编写插件</a:t>
            </a:r>
            <a:endParaRPr kumimoji="1" lang="en-US" altLang="zh-CN" cap="none" dirty="0">
              <a:solidFill>
                <a:srgbClr val="FFFF00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kumimoji="1" lang="en-US" altLang="zh-CN" cap="none" dirty="0" err="1">
                <a:solidFill>
                  <a:srgbClr val="FFFF00"/>
                </a:solidFill>
              </a:rPr>
              <a:t>npm</a:t>
            </a:r>
            <a:r>
              <a:rPr kumimoji="1" lang="zh-CN" altLang="en-US" cap="none" dirty="0">
                <a:solidFill>
                  <a:srgbClr val="FFFF00"/>
                </a:solidFill>
              </a:rPr>
              <a:t>认识和使用</a:t>
            </a:r>
            <a:endParaRPr kumimoji="1" lang="en-US" altLang="zh-CN" cap="none" dirty="0">
              <a:solidFill>
                <a:srgbClr val="FFFF00"/>
              </a:solidFill>
            </a:endParaRPr>
          </a:p>
          <a:p>
            <a:pPr>
              <a:buFont typeface="Wingdings" pitchFamily="2" charset="2"/>
              <a:buChar char="l"/>
            </a:pPr>
            <a:endParaRPr kumimoji="1" lang="en-US" altLang="zh-CN" cap="none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kumimoji="1" lang="zh-CN" altLang="en-US" cap="non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E9E31-C563-3E41-8CD8-8F95ED88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插件进阶篇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C29D2-5500-DE4C-A647-0BBFF55E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4272"/>
            <a:ext cx="9905998" cy="3124201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多面板插件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en-US" altLang="zh-CN" dirty="0" err="1">
                <a:solidFill>
                  <a:srgbClr val="FFFF00"/>
                </a:solidFill>
              </a:rPr>
              <a:t>ipc</a:t>
            </a:r>
            <a:r>
              <a:rPr kumimoji="1" lang="zh-CN" altLang="en-US" dirty="0">
                <a:solidFill>
                  <a:srgbClr val="FFFF00"/>
                </a:solidFill>
              </a:rPr>
              <a:t>消息通讯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149E88-E0C1-9546-A745-98A0C4EB6180}"/>
              </a:ext>
            </a:extLst>
          </p:cNvPr>
          <p:cNvSpPr txBox="1"/>
          <p:nvPr/>
        </p:nvSpPr>
        <p:spPr>
          <a:xfrm>
            <a:off x="1427017" y="4488873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进阶篇内容量少，但是知识点涉及较多，做好心理准备！</a:t>
            </a:r>
          </a:p>
        </p:txBody>
      </p:sp>
    </p:spTree>
    <p:extLst>
      <p:ext uri="{BB962C8B-B14F-4D97-AF65-F5344CB8AC3E}">
        <p14:creationId xmlns:p14="http://schemas.microsoft.com/office/powerpoint/2010/main" val="55651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B1EA1-5DA7-0041-8068-8F34CE3C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多面板插件</a:t>
            </a:r>
            <a:r>
              <a:rPr kumimoji="1" lang="en-US" altLang="zh-CN" cap="none" dirty="0">
                <a:solidFill>
                  <a:srgbClr val="FFFF00"/>
                </a:solidFill>
              </a:rPr>
              <a:t>(cc-inspector+)</a:t>
            </a:r>
            <a:endParaRPr kumimoji="1" lang="zh-CN" altLang="en-US" cap="none" dirty="0">
              <a:solidFill>
                <a:srgbClr val="FFFF00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68364A-B9E5-4743-B856-A403CE7EB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39" y="2100545"/>
            <a:ext cx="6440654" cy="45357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45D404-8EA5-C044-BA09-85F2BF20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671" y="2100545"/>
            <a:ext cx="5486838" cy="32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10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B0783-BEF4-924A-8241-BA6CC0C3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多面板布局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0BEB9-95DD-4B45-AA08-F97C08EA2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76449"/>
            <a:ext cx="9905998" cy="699656"/>
          </a:xfrm>
        </p:spPr>
        <p:txBody>
          <a:bodyPr>
            <a:normAutofit lnSpcReduction="10000"/>
          </a:bodyPr>
          <a:lstStyle/>
          <a:p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.main.resetLayout</a:t>
            </a: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packages://plugin/</a:t>
            </a:r>
            <a:r>
              <a:rPr lang="en" altLang="zh-CN" cap="none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layout.json</a:t>
            </a:r>
            <a:r>
              <a:rPr lang="en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0B2B0B-DFE9-D544-A984-DF024555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73" y="2514600"/>
            <a:ext cx="7493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47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5B81A-AC91-0F40-AA51-1EFB8309B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多面板之间如何通讯？（</a:t>
            </a:r>
            <a:r>
              <a:rPr kumimoji="1" lang="en-US" altLang="zh-CN" dirty="0">
                <a:solidFill>
                  <a:srgbClr val="FFFF00"/>
                </a:solidFill>
              </a:rPr>
              <a:t>IPC</a:t>
            </a:r>
            <a:r>
              <a:rPr kumimoji="1" lang="zh-CN" altLang="en-US" dirty="0">
                <a:solidFill>
                  <a:srgbClr val="FFFF00"/>
                </a:solidFill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4D68E-F014-FD4D-98E9-BF9E2B904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36392"/>
            <a:ext cx="9905998" cy="3124201"/>
          </a:xfrm>
        </p:spPr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主进程和渲染进程。</a:t>
            </a:r>
            <a:endParaRPr lang="en-US" altLang="zh-CN" dirty="0">
              <a:solidFill>
                <a:srgbClr val="FFFF00"/>
              </a:solidFill>
            </a:endParaRPr>
          </a:p>
          <a:p>
            <a:pPr lvl="1"/>
            <a:r>
              <a:rPr lang="zh-CN" altLang="en-US" dirty="0">
                <a:solidFill>
                  <a:srgbClr val="FFFF00"/>
                </a:solidFill>
              </a:rPr>
              <a:t>一个 </a:t>
            </a:r>
            <a:r>
              <a:rPr lang="en" altLang="zh-CN" cap="none" dirty="0">
                <a:solidFill>
                  <a:srgbClr val="FFFF00"/>
                </a:solidFill>
              </a:rPr>
              <a:t>Electron</a:t>
            </a:r>
            <a:r>
              <a:rPr lang="en" altLang="zh-CN" dirty="0">
                <a:solidFill>
                  <a:srgbClr val="FFFF00"/>
                </a:solidFill>
              </a:rPr>
              <a:t> </a:t>
            </a:r>
            <a:r>
              <a:rPr lang="zh-CN" altLang="en-US" dirty="0">
                <a:solidFill>
                  <a:srgbClr val="FFFF00"/>
                </a:solidFill>
              </a:rPr>
              <a:t>应用总是有且只有一个主进程。</a:t>
            </a:r>
            <a:endParaRPr lang="en-US" altLang="zh-CN" dirty="0">
              <a:solidFill>
                <a:srgbClr val="FFFF00"/>
              </a:solidFill>
            </a:endParaRPr>
          </a:p>
          <a:p>
            <a:pPr lvl="1"/>
            <a:r>
              <a:rPr lang="zh-CN" altLang="en-US" dirty="0">
                <a:solidFill>
                  <a:srgbClr val="FFFF00"/>
                </a:solidFill>
              </a:rPr>
              <a:t>每个 </a:t>
            </a:r>
            <a:r>
              <a:rPr lang="en-US" altLang="zh-CN" cap="none" dirty="0">
                <a:solidFill>
                  <a:srgbClr val="FFFF00"/>
                </a:solidFill>
              </a:rPr>
              <a:t>panel</a:t>
            </a:r>
            <a:r>
              <a:rPr lang="zh-CN" altLang="en-US" dirty="0">
                <a:solidFill>
                  <a:srgbClr val="FFFF00"/>
                </a:solidFill>
              </a:rPr>
              <a:t>页面运行在它自己的渲染进程中。</a:t>
            </a:r>
            <a:endParaRPr lang="en-US" altLang="zh-CN" dirty="0">
              <a:solidFill>
                <a:srgbClr val="FFFF00"/>
              </a:solidFill>
            </a:endParaRPr>
          </a:p>
          <a:p>
            <a:pPr lvl="1"/>
            <a:r>
              <a:rPr lang="en-US" altLang="zh-CN" cap="none" dirty="0">
                <a:solidFill>
                  <a:srgbClr val="FFFF00"/>
                </a:solidFill>
              </a:rPr>
              <a:t>panel</a:t>
            </a:r>
            <a:r>
              <a:rPr lang="zh-CN" altLang="en-US" dirty="0">
                <a:solidFill>
                  <a:srgbClr val="FFFF00"/>
                </a:solidFill>
              </a:rPr>
              <a:t>只存在于渲染进程，不在主进程中 。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en" altLang="zh-CN" dirty="0" err="1">
                <a:solidFill>
                  <a:srgbClr val="FFFF00"/>
                </a:solidFill>
              </a:rPr>
              <a:t>ipc</a:t>
            </a:r>
            <a:r>
              <a:rPr lang="zh-CN" altLang="en-US" dirty="0">
                <a:solidFill>
                  <a:srgbClr val="FFFF00"/>
                </a:solidFill>
              </a:rPr>
              <a:t>模块进行进程间消息。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84F533-7424-104F-9863-A2BDFFC4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208" y="1793493"/>
            <a:ext cx="3813810" cy="41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1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D0E1-2514-F449-AA75-70830D85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本人插件介绍</a:t>
            </a: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C10ED617-4F09-434F-A985-86ADF5214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42FB6D5-7152-E041-AAAA-C7862AE2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662" y="3489844"/>
            <a:ext cx="3111500" cy="11684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BC20CC6-874F-0C44-84D5-5C7169892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3" y="3505200"/>
            <a:ext cx="3136900" cy="11684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A608E04-6880-0443-937F-55513C67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1" y="2095499"/>
            <a:ext cx="3111500" cy="1143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147A7A6-D99D-654C-A7D6-045C6A6EF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012" y="4909588"/>
            <a:ext cx="3136900" cy="1117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4570FAE-984F-CA4B-BBD6-9C9CC31B0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13" y="4914900"/>
            <a:ext cx="3175000" cy="11303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F8A8F8A-AFE8-FC41-B325-176BE7297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862" y="2044700"/>
            <a:ext cx="3149600" cy="1193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2702D6D-DDEC-0B47-B5A8-B404852E3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613" y="2070100"/>
            <a:ext cx="3162300" cy="11811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DC5492B-8F68-F14E-9A26-E5B1E0D9E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411" y="3477144"/>
            <a:ext cx="3162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59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B052A-7415-1840-B660-A903FD5F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问题：对于插件，哪些是主进程？哪些是渲染进程？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5D505-D004-2049-B733-9E9056A88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92348"/>
            <a:ext cx="3492356" cy="1752601"/>
          </a:xfrm>
        </p:spPr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package.json</a:t>
            </a:r>
          </a:p>
          <a:p>
            <a:pPr lvl="1"/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：主进程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panel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：渲染进程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7ECFB1-FE4A-6046-BCD5-21282C7C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69" y="2139949"/>
            <a:ext cx="6997700" cy="4178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279F07-D45F-DD45-B33C-0D28F529D6EE}"/>
              </a:ext>
            </a:extLst>
          </p:cNvPr>
          <p:cNvSpPr txBox="1"/>
          <p:nvPr/>
        </p:nvSpPr>
        <p:spPr>
          <a:xfrm>
            <a:off x="1343891" y="4890655"/>
            <a:ext cx="2717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判断方法：</a:t>
            </a:r>
            <a:endParaRPr kumimoji="1" lang="en-US" altLang="zh-CN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zh-CN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Editor.isMainProcess</a:t>
            </a:r>
            <a:endParaRPr kumimoji="1" lang="zh-CN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58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52568-EC59-CE4F-833E-5F7D2750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Editor.Ipc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0AE5B7-A6E2-4945-983F-8E803A671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发送</a:t>
            </a:r>
            <a:r>
              <a:rPr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到面板：</a:t>
            </a:r>
            <a:endParaRPr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Editor.Ipc.sendToPanel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插件面板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面板消息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发送数据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callBack);</a:t>
            </a:r>
          </a:p>
          <a:p>
            <a:pPr lvl="1"/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Editor.Ipc.sendToPanel(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"hello-world.page2"</a:t>
            </a:r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"onPage2"</a:t>
            </a:r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cap="none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发送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到主进程：</a:t>
            </a:r>
            <a:endParaRPr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Editor.Ipc.sendToMain</a:t>
            </a:r>
            <a:r>
              <a:rPr lang="en-US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插件</a:t>
            </a:r>
            <a:r>
              <a:rPr lang="en-US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消息</a:t>
            </a:r>
            <a:r>
              <a:rPr lang="en-US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，数据</a:t>
            </a:r>
            <a:r>
              <a:rPr lang="en-US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callBack</a:t>
            </a:r>
            <a:r>
              <a:rPr lang="en-US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1"/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Editor.Ipc.sendToMain(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"hello-world:onPage3"</a:t>
            </a:r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"from page3"</a:t>
            </a:r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cap="none" dirty="0">
              <a:solidFill>
                <a:srgbClr val="92D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12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7AB48-89AB-274C-AF09-0AA98644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39091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FF00"/>
                </a:solidFill>
              </a:rPr>
              <a:t>IPC</a:t>
            </a:r>
            <a:r>
              <a:rPr kumimoji="1" lang="zh-CN" altLang="en-US" dirty="0">
                <a:solidFill>
                  <a:srgbClr val="FFFF00"/>
                </a:solidFill>
              </a:rPr>
              <a:t>消息回调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50160F-6D0E-8A47-8010-5D3E30B8C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81100"/>
            <a:ext cx="9905998" cy="2047009"/>
          </a:xfrm>
        </p:spPr>
        <p:txBody>
          <a:bodyPr/>
          <a:lstStyle/>
          <a:p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event.reply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第一个参数是报错，没有错误时应该传入 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zh-CN" altLang="e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此外建议总是检查 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event.reply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是否存在，</a:t>
            </a:r>
            <a:endParaRPr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如果发送消息时参数中不包含回调方法，则 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event.reply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的检查将返回 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zh-CN" altLang="e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这种情况下调用 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event.reply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会产生错误。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DA6487-8106-584E-A8CB-536F2533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139209"/>
            <a:ext cx="8737600" cy="132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10CE92-5D84-0C41-A880-424F8A02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699000"/>
            <a:ext cx="62738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00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8B64F-9835-364F-A3CD-22DBA0B2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深入理解</a:t>
            </a:r>
            <a:r>
              <a:rPr kumimoji="1" lang="en-US" altLang="zh-CN" dirty="0">
                <a:solidFill>
                  <a:srgbClr val="FFFF00"/>
                </a:solidFill>
              </a:rPr>
              <a:t>IPC</a:t>
            </a:r>
            <a:r>
              <a:rPr kumimoji="1" lang="zh-CN" altLang="en-US" dirty="0">
                <a:solidFill>
                  <a:srgbClr val="FFFF00"/>
                </a:solidFill>
              </a:rPr>
              <a:t>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8C124-ED85-2344-A9BC-0F5188C8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9" y="1877290"/>
            <a:ext cx="4635932" cy="3789219"/>
          </a:xfrm>
        </p:spPr>
        <p:txBody>
          <a:bodyPr/>
          <a:lstStyle/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如何监听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内置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IPC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消息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如何发送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内置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IPC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消息</a:t>
            </a:r>
            <a:endParaRPr kumimoji="1" lang="en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581EB6-5857-8A42-B886-CC567B87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3591790"/>
            <a:ext cx="9944100" cy="346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93CFC7-D96E-3645-81AB-AA099C0D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609600"/>
            <a:ext cx="3708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2FEF2-E135-7C43-A1BD-69BA0099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进程调试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8FE240-AD89-6B4F-97CA-C6C49CB52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5836"/>
            <a:ext cx="9905998" cy="3124201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主进程：后续介绍（不然课程怎么值钱？）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思考：渲染进程之间如何共享数据？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渲染进程：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401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B060B-F854-CA43-98D7-8A856C06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进阶篇回顾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5C651-EC44-9346-AACA-697F44607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插件多面板如何实现？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代码控制面板自定义布局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ipc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主进程、渲染进程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消息的发送，面板之间数据传递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渲染进程如何调试，并思考主进程如何调试？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remote:</a:t>
            </a:r>
            <a:r>
              <a:rPr kumimoji="1" lang="zh-CN" altLang="en-US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在渲染进程调用主进程</a:t>
            </a:r>
            <a:endParaRPr kumimoji="1" lang="en-US" altLang="zh-CN" cap="none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4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44CB5-F811-1441-B998-B8160F2A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高级篇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709FA8-282B-9C47-9B72-E3AC1838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12817"/>
            <a:ext cx="9905998" cy="3124201"/>
          </a:xfrm>
        </p:spPr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scene-script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（插件和场景编辑器交互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-IPC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让插件调用引擎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并访问当前场景中的节点和组件。</a:t>
            </a:r>
            <a:endParaRPr lang="en-US" altLang="zh-CN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使用到该技术的插件</a:t>
            </a:r>
            <a:r>
              <a:rPr kumimoji="1" lang="en-US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1" lang="en-US" altLang="zh-CN" cap="none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avg</a:t>
            </a:r>
            <a:r>
              <a:rPr kumimoji="1" lang="en-US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-maker,</a:t>
            </a:r>
            <a:r>
              <a:rPr kumimoji="1" lang="zh-CN" altLang="en-US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场景预览助手</a:t>
            </a:r>
            <a:endParaRPr kumimoji="1" lang="en-US" altLang="zh-CN" cap="none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runtime-resource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（插件和项目交互）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让插件代码参与项目编译运行流程。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使用到该技术的插件：</a:t>
            </a:r>
            <a:r>
              <a:rPr kumimoji="1" lang="en-US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cc-inspector+</a:t>
            </a:r>
            <a:endParaRPr lang="en-US" altLang="zh-CN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二次打包插件</a:t>
            </a:r>
            <a:endParaRPr kumimoji="1"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886A0D-5FF4-BE49-99B3-DC5237E3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514600"/>
            <a:ext cx="2438400" cy="1079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10CDCD-37BA-E44A-903E-437EB836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674917"/>
            <a:ext cx="2921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10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4E089-3D8B-6340-AF92-6D1CBDDC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>
                <a:solidFill>
                  <a:srgbClr val="FFFF00"/>
                </a:solidFill>
              </a:rPr>
              <a:t>二次打包插件</a:t>
            </a:r>
            <a:r>
              <a:rPr kumimoji="1" lang="en-US" altLang="zh-CN" cap="none" dirty="0">
                <a:solidFill>
                  <a:srgbClr val="FFFF00"/>
                </a:solidFill>
              </a:rPr>
              <a:t>(Gulp)</a:t>
            </a:r>
            <a:endParaRPr kumimoji="1" lang="zh-CN" altLang="en-US" cap="none" dirty="0">
              <a:solidFill>
                <a:srgbClr val="FFFF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E91E60-4F04-E347-ABBF-C3F2F28A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876" y="2195946"/>
            <a:ext cx="4115233" cy="3124201"/>
          </a:xfrm>
        </p:spPr>
        <p:txBody>
          <a:bodyPr/>
          <a:lstStyle/>
          <a:p>
            <a:pPr lvl="1"/>
            <a:r>
              <a:rPr kumimoji="1"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混淆保护插件源代码。</a:t>
            </a:r>
            <a:endParaRPr kumimoji="1"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丢弃无用的菜单。</a:t>
            </a:r>
            <a:endParaRPr kumimoji="1"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" altLang="zh-CN" b="1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visible</a:t>
            </a:r>
            <a:r>
              <a:rPr lang="zh-CN" altLang="en-US" b="1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（新增）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884051-1053-204D-AD2D-5B3BB730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164773"/>
            <a:ext cx="3111500" cy="4191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9485C7-288A-224A-BF72-C4A90D9A9E69}"/>
              </a:ext>
            </a:extLst>
          </p:cNvPr>
          <p:cNvSpPr txBox="1"/>
          <p:nvPr/>
        </p:nvSpPr>
        <p:spPr>
          <a:xfrm>
            <a:off x="5107853" y="4719982"/>
            <a:ext cx="4964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主菜单字段参考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kumimoji="1" lang="en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docs.cocos.com</a:t>
            </a:r>
            <a:r>
              <a:rPr kumimoji="1"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/creator/manual/</a:t>
            </a:r>
            <a:r>
              <a:rPr kumimoji="1" lang="en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zh</a:t>
            </a:r>
            <a:r>
              <a:rPr kumimoji="1"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/extension/reference/main-menu-</a:t>
            </a:r>
            <a:r>
              <a:rPr kumimoji="1" lang="en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reference.html</a:t>
            </a: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790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22B61-4C6B-2540-AADF-536DB38E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协议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6B2F7B-2904-7146-9C66-39E9AD6A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cap="none" dirty="0">
                <a:solidFill>
                  <a:srgbClr val="00B050"/>
                </a:solidFill>
                <a:effectLst/>
              </a:rPr>
              <a:t>db://</a:t>
            </a:r>
            <a:r>
              <a:rPr lang="zh-CN" altLang="en-US" cap="none" dirty="0">
                <a:solidFill>
                  <a:srgbClr val="00B050"/>
                </a:solidFill>
                <a:effectLst/>
              </a:rPr>
              <a:t>                                   </a:t>
            </a:r>
            <a:r>
              <a:rPr lang="zh-CN" altLang="en-US" cap="none" dirty="0">
                <a:solidFill>
                  <a:srgbClr val="FFFF00"/>
                </a:solidFill>
                <a:effectLst/>
              </a:rPr>
              <a:t>项目根目录</a:t>
            </a:r>
            <a:endParaRPr lang="en-US" altLang="zh-CN" cap="none" dirty="0">
              <a:solidFill>
                <a:srgbClr val="FFFF00"/>
              </a:solidFill>
              <a:effectLst/>
            </a:endParaRPr>
          </a:p>
          <a:p>
            <a:r>
              <a:rPr lang="en-US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packages://</a:t>
            </a:r>
            <a:r>
              <a:rPr lang="zh-CN" altLang="en-US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项目本地的插件目录</a:t>
            </a:r>
            <a:endParaRPr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unpack:</a:t>
            </a:r>
            <a:r>
              <a:rPr lang="en-US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Cocos Creator 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安装目录下的开源内容</a:t>
            </a:r>
            <a:endParaRPr lang="en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unpack://engine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JavaScript 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引擎路径</a:t>
            </a:r>
          </a:p>
          <a:p>
            <a:pPr lvl="1"/>
            <a:r>
              <a:rPr lang="en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unpack://cocos2d-x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C++ 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引擎路径</a:t>
            </a:r>
          </a:p>
          <a:p>
            <a:pPr lvl="1"/>
            <a:r>
              <a:rPr lang="en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unpack://simulator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模拟器路径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90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2674D-6527-FC46-B2AC-7F8A50E0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常用信息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A64D3-A81E-B842-B5D4-E0E33BA94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项目</a:t>
            </a:r>
            <a:r>
              <a:rPr kumimoji="1" lang="zh-CN" altLang="en-US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路径：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Editor.projectInfo.path</a:t>
            </a:r>
          </a:p>
          <a:p>
            <a:r>
              <a:rPr kumimoji="1" lang="en-US" altLang="zh-C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electron</a:t>
            </a:r>
            <a:r>
              <a:rPr kumimoji="1" lang="zh-CN" altLang="e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版本</a:t>
            </a:r>
            <a:r>
              <a:rPr kumimoji="1" lang="zh-CN" altLang="en-US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process.versions.electron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1" lang="zh-CN" altLang="en-US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版本：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process.versions.node</a:t>
            </a:r>
            <a:endParaRPr kumimoji="1" lang="en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版本</a:t>
            </a:r>
            <a:r>
              <a:rPr kumimoji="1" lang="zh-CN" altLang="en-US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endParaRPr kumimoji="1" lang="en-US" altLang="zh-CN" cap="none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渲染进程：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require(“electron”)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remote.app.getVersion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主进程：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require(“electron”)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app.getVersion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	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31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9076C-238E-784D-AE6E-7D55C969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入门篇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56ECB6C-38E0-B441-A72F-333797CA1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179" y="2728436"/>
            <a:ext cx="4871233" cy="3124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72FAB7-BFE2-4B47-90C6-8229A7A4FCBC}"/>
              </a:ext>
            </a:extLst>
          </p:cNvPr>
          <p:cNvSpPr txBox="1"/>
          <p:nvPr/>
        </p:nvSpPr>
        <p:spPr>
          <a:xfrm>
            <a:off x="1141413" y="2265402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FF00"/>
                </a:solidFill>
              </a:rPr>
              <a:t>QQ</a:t>
            </a:r>
            <a:r>
              <a:rPr kumimoji="1" lang="zh-CN" altLang="en-US" dirty="0">
                <a:solidFill>
                  <a:srgbClr val="FFFF00"/>
                </a:solidFill>
              </a:rPr>
              <a:t>群： </a:t>
            </a:r>
            <a:r>
              <a:rPr kumimoji="1" lang="en-US" altLang="zh-CN" dirty="0">
                <a:solidFill>
                  <a:srgbClr val="FFFF00"/>
                </a:solidFill>
              </a:rPr>
              <a:t>224756137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04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8F03D-F6BF-F546-B976-E23C7273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80109"/>
            <a:ext cx="9905998" cy="19050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我眼中的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cocos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271880-FDB1-FF46-8522-749AC3AE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49" y="1257300"/>
            <a:ext cx="86614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78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0B078-CB63-6840-A83D-357DB5D9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FFFF00"/>
                </a:solidFill>
              </a:rPr>
              <a:t>高级篇回顾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9FF26-6E93-0A4A-A1B6-9A3A122D8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插件怎么和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、项目之间进行交互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个人打包发布插件小技巧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零碎的知识点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协议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常用的信息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个人对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的一些看法（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666666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C06223-0C8F-3C48-8FB8-CAC95BA3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994" y="3442855"/>
            <a:ext cx="3098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3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8C999-EE23-FB45-B647-721EFF8F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结语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216A52-AC38-F44E-A65F-A21D46F5F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36619"/>
            <a:ext cx="9905998" cy="2133599"/>
          </a:xfrm>
        </p:spPr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编辑器架构灵活，足以支撑起未来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年的发展需求。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开发采用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方式，很棒的体验。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编辑器相关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不足，定制项目专属插件难度较大。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D62074-46D9-0149-BF2D-4ADCE9E0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137" y="3435927"/>
            <a:ext cx="3276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21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B612-6742-F947-8C23-5C8F2F61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4909"/>
            <a:ext cx="9905998" cy="1357745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付费篇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DD7DD-33B7-484B-BCE5-AAFFF752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62544"/>
            <a:ext cx="9905998" cy="5084620"/>
          </a:xfrm>
        </p:spPr>
        <p:txBody>
          <a:bodyPr>
            <a:normAutofit lnSpcReduction="10000"/>
          </a:bodyPr>
          <a:lstStyle/>
          <a:p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巧妙使用</a:t>
            </a:r>
            <a:r>
              <a:rPr kumimoji="1" lang="en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nodejs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面板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渲染进程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之间如何共享数据？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模块化：在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中使用</a:t>
            </a:r>
            <a:r>
              <a:rPr kumimoji="1" lang="en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Vue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组件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Electron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与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的深度学习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深入理解主进程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渲染进程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如何调试神秘的主进程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深度挖掘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插件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示例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自定义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panel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置顶功能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en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Creator+Electron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玩爆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编辑器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如何解决项目中频繁发布版本的痛点。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插件可以达到什么高度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独家秘方，定制项目专属插件，围绕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构建公司、个人专属工作流。</a:t>
            </a:r>
          </a:p>
        </p:txBody>
      </p:sp>
    </p:spTree>
    <p:extLst>
      <p:ext uri="{BB962C8B-B14F-4D97-AF65-F5344CB8AC3E}">
        <p14:creationId xmlns:p14="http://schemas.microsoft.com/office/powerpoint/2010/main" val="1868734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BAEFC-427A-0747-8B3F-6AB22A0A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个人插件源码解读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354CEC0-7668-9D40-9525-9D393887C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677" y="2514600"/>
            <a:ext cx="2921000" cy="1130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A4701F-8ADA-AE41-AB71-311C31F9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44" y="2514600"/>
            <a:ext cx="2730500" cy="116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CC1408-6ABB-474E-9529-54C9B10ECA3F}"/>
              </a:ext>
            </a:extLst>
          </p:cNvPr>
          <p:cNvSpPr txBox="1"/>
          <p:nvPr/>
        </p:nvSpPr>
        <p:spPr>
          <a:xfrm>
            <a:off x="1296396" y="4626570"/>
            <a:ext cx="4702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如果你对某款插件很感兴趣，欢迎交流。</a:t>
            </a:r>
            <a:endParaRPr kumimoji="1" lang="en-US" altLang="zh-CN" dirty="0">
              <a:solidFill>
                <a:srgbClr val="00B050"/>
              </a:solidFill>
            </a:endParaRPr>
          </a:p>
          <a:p>
            <a:r>
              <a:rPr kumimoji="1" lang="en-US" altLang="zh-CN" dirty="0">
                <a:solidFill>
                  <a:srgbClr val="00B050"/>
                </a:solidFill>
              </a:rPr>
              <a:t>QQ</a:t>
            </a:r>
            <a:r>
              <a:rPr kumimoji="1" lang="zh-CN" altLang="en-US" dirty="0">
                <a:solidFill>
                  <a:srgbClr val="00B050"/>
                </a:solidFill>
              </a:rPr>
              <a:t>   </a:t>
            </a:r>
            <a:r>
              <a:rPr kumimoji="1" lang="en-US" altLang="zh-CN" dirty="0">
                <a:solidFill>
                  <a:srgbClr val="00B050"/>
                </a:solidFill>
              </a:rPr>
              <a:t>774177933</a:t>
            </a:r>
          </a:p>
          <a:p>
            <a:r>
              <a:rPr kumimoji="1" lang="zh-CN" altLang="en-US" dirty="0">
                <a:solidFill>
                  <a:srgbClr val="00B050"/>
                </a:solidFill>
              </a:rPr>
              <a:t>微信 </a:t>
            </a:r>
            <a:r>
              <a:rPr kumimoji="1" lang="en-US" altLang="zh-CN" dirty="0">
                <a:solidFill>
                  <a:srgbClr val="00B050"/>
                </a:solidFill>
              </a:rPr>
              <a:t>15514573068</a:t>
            </a:r>
          </a:p>
          <a:p>
            <a:endParaRPr kumimoji="1" lang="en-US" altLang="zh-CN" dirty="0">
              <a:solidFill>
                <a:srgbClr val="00B050"/>
              </a:solidFill>
            </a:endParaRPr>
          </a:p>
          <a:p>
            <a:r>
              <a:rPr kumimoji="1" lang="zh-CN" altLang="en-US" dirty="0">
                <a:solidFill>
                  <a:srgbClr val="00B050"/>
                </a:solidFill>
              </a:rPr>
              <a:t>有偿提供插件相关技术咨询。</a:t>
            </a:r>
          </a:p>
        </p:txBody>
      </p:sp>
    </p:spTree>
    <p:extLst>
      <p:ext uri="{BB962C8B-B14F-4D97-AF65-F5344CB8AC3E}">
        <p14:creationId xmlns:p14="http://schemas.microsoft.com/office/powerpoint/2010/main" val="426442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9337D-5B34-8647-BD68-4CE0B778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>
                <a:solidFill>
                  <a:srgbClr val="FFFF00"/>
                </a:solidFill>
              </a:rPr>
              <a:t>更加精彩内容，我们付费课程见！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5FCB4B-BDC1-D24B-8BC3-0177A29EB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4532" y="2334491"/>
            <a:ext cx="325954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21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7A0A2-DD42-3B4D-B7AC-31790C36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扩展自定义属性面板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559E7-859D-F64D-8C4D-0B86D0F06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06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436FB-2189-5A4B-BFA5-4F31EAEB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>
                <a:solidFill>
                  <a:srgbClr val="FFFF00"/>
                </a:solidFill>
              </a:rPr>
              <a:t>插件开发技能树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197AFAC5-2C52-FD44-833C-B20F0EEBB7B4}"/>
              </a:ext>
            </a:extLst>
          </p:cNvPr>
          <p:cNvSpPr/>
          <p:nvPr/>
        </p:nvSpPr>
        <p:spPr>
          <a:xfrm>
            <a:off x="5387830" y="1239460"/>
            <a:ext cx="6603279" cy="5385174"/>
          </a:xfrm>
          <a:prstGeom prst="triangle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0C4DF55B-E909-9142-9047-8EF07D7C891B}"/>
              </a:ext>
            </a:extLst>
          </p:cNvPr>
          <p:cNvSpPr/>
          <p:nvPr/>
        </p:nvSpPr>
        <p:spPr>
          <a:xfrm>
            <a:off x="6170940" y="1239460"/>
            <a:ext cx="5037057" cy="4107873"/>
          </a:xfrm>
          <a:prstGeom prst="triangle">
            <a:avLst/>
          </a:prstGeom>
          <a:solidFill>
            <a:schemeClr val="accent5"/>
          </a:solidFill>
          <a:scene3d>
            <a:camera prst="orthographicFront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704D72F0-DD43-FC48-A479-53269E32E8F7}"/>
              </a:ext>
            </a:extLst>
          </p:cNvPr>
          <p:cNvSpPr/>
          <p:nvPr/>
        </p:nvSpPr>
        <p:spPr>
          <a:xfrm>
            <a:off x="7122950" y="1239460"/>
            <a:ext cx="3127142" cy="2550279"/>
          </a:xfrm>
          <a:prstGeom prst="triangle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23604A-3BEF-FB4F-AB44-CFEAF6C2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19" y="5470979"/>
            <a:ext cx="2407190" cy="10677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C7987DC-1497-6847-9DD5-2E3D9AF0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204" y="4144007"/>
            <a:ext cx="2801159" cy="987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B77B5C-246F-F54F-8896-A8BE03D85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246" y="2442113"/>
            <a:ext cx="1287455" cy="1258027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B9DDE71-D9B1-1C4B-9DC6-5C9BC50C89CD}"/>
              </a:ext>
            </a:extLst>
          </p:cNvPr>
          <p:cNvCxnSpPr>
            <a:cxnSpLocks/>
          </p:cNvCxnSpPr>
          <p:nvPr/>
        </p:nvCxnSpPr>
        <p:spPr>
          <a:xfrm flipH="1">
            <a:off x="2978727" y="3013363"/>
            <a:ext cx="4538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6AAA7A2-2306-7140-9EB7-4822C5AFBEB0}"/>
              </a:ext>
            </a:extLst>
          </p:cNvPr>
          <p:cNvCxnSpPr/>
          <p:nvPr/>
        </p:nvCxnSpPr>
        <p:spPr>
          <a:xfrm flipH="1">
            <a:off x="2978727" y="4662055"/>
            <a:ext cx="36099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44EC10-F093-FF48-9136-32548B66FCB2}"/>
              </a:ext>
            </a:extLst>
          </p:cNvPr>
          <p:cNvCxnSpPr>
            <a:cxnSpLocks/>
          </p:cNvCxnSpPr>
          <p:nvPr/>
        </p:nvCxnSpPr>
        <p:spPr>
          <a:xfrm flipH="1">
            <a:off x="2978727" y="5791200"/>
            <a:ext cx="29033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1DC42F0-7BCE-454C-B22A-A06D7C381DA5}"/>
              </a:ext>
            </a:extLst>
          </p:cNvPr>
          <p:cNvSpPr txBox="1"/>
          <p:nvPr/>
        </p:nvSpPr>
        <p:spPr>
          <a:xfrm>
            <a:off x="1243327" y="2828697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FF00"/>
                </a:solidFill>
              </a:rPr>
              <a:t>Electron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E2AD732-AA0B-484B-9320-41B73CB32851}"/>
              </a:ext>
            </a:extLst>
          </p:cNvPr>
          <p:cNvSpPr txBox="1"/>
          <p:nvPr/>
        </p:nvSpPr>
        <p:spPr>
          <a:xfrm>
            <a:off x="1141413" y="4477389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FF00"/>
                </a:solidFill>
              </a:rPr>
              <a:t>nodejs</a:t>
            </a:r>
            <a:r>
              <a:rPr kumimoji="1" lang="zh-CN" altLang="en-US" dirty="0">
                <a:solidFill>
                  <a:srgbClr val="FFFF00"/>
                </a:solidFill>
              </a:rPr>
              <a:t> </a:t>
            </a:r>
            <a:r>
              <a:rPr kumimoji="1" lang="en-US" altLang="zh-CN" dirty="0" err="1">
                <a:solidFill>
                  <a:srgbClr val="FFFF00"/>
                </a:solidFill>
              </a:rPr>
              <a:t>npm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8CB361-4F53-064D-B4CE-6CFDCDF696FB}"/>
              </a:ext>
            </a:extLst>
          </p:cNvPr>
          <p:cNvSpPr txBox="1"/>
          <p:nvPr/>
        </p:nvSpPr>
        <p:spPr>
          <a:xfrm>
            <a:off x="1343892" y="560653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FF00"/>
                </a:solidFill>
              </a:rPr>
              <a:t>Web</a:t>
            </a:r>
            <a:r>
              <a:rPr kumimoji="1" lang="zh-CN" altLang="en-US" dirty="0">
                <a:solidFill>
                  <a:srgbClr val="FFFF00"/>
                </a:solidFill>
              </a:rPr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76801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70BB1-85FA-F740-82CD-B6BBEC42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FF00"/>
                </a:solidFill>
              </a:rPr>
              <a:t>Hello</a:t>
            </a:r>
            <a:r>
              <a:rPr kumimoji="1" lang="zh-CN" altLang="en-US" dirty="0">
                <a:solidFill>
                  <a:srgbClr val="FFFF00"/>
                </a:solidFill>
              </a:rPr>
              <a:t> </a:t>
            </a:r>
            <a:r>
              <a:rPr kumimoji="1" lang="en-US" altLang="zh-CN" dirty="0">
                <a:solidFill>
                  <a:srgbClr val="FFFF00"/>
                </a:solidFill>
              </a:rPr>
              <a:t>World!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548873-361B-0442-9A80-FB754BD4C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4339359"/>
            <a:ext cx="2908300" cy="1460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83981F0-4DBF-2542-A92F-47D1587B46B2}"/>
              </a:ext>
            </a:extLst>
          </p:cNvPr>
          <p:cNvSpPr txBox="1"/>
          <p:nvPr/>
        </p:nvSpPr>
        <p:spPr>
          <a:xfrm>
            <a:off x="1141413" y="2066834"/>
            <a:ext cx="64155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全局扩展插件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en-US" altLang="zh-CN" dirty="0">
                <a:solidFill>
                  <a:srgbClr val="FFFF00"/>
                </a:solidFill>
              </a:rPr>
              <a:t>	-</a:t>
            </a:r>
            <a:r>
              <a:rPr kumimoji="1" lang="zh-CN" altLang="en-US" dirty="0">
                <a:solidFill>
                  <a:srgbClr val="FFFF00"/>
                </a:solidFill>
              </a:rPr>
              <a:t> 安装在用户目录下：用户</a:t>
            </a:r>
            <a:r>
              <a:rPr kumimoji="1" lang="en-US" altLang="zh-CN" dirty="0">
                <a:solidFill>
                  <a:srgbClr val="FFFF00"/>
                </a:solidFill>
              </a:rPr>
              <a:t>/</a:t>
            </a:r>
            <a:r>
              <a:rPr lang="en" altLang="zh-CN" dirty="0">
                <a:solidFill>
                  <a:srgbClr val="FFFF00"/>
                </a:solidFill>
              </a:rPr>
              <a:t>.</a:t>
            </a:r>
            <a:r>
              <a:rPr lang="en" altLang="zh-CN" dirty="0" err="1">
                <a:solidFill>
                  <a:srgbClr val="FFFF00"/>
                </a:solidFill>
              </a:rPr>
              <a:t>CocosCreator</a:t>
            </a:r>
            <a:r>
              <a:rPr lang="en" altLang="zh-CN" dirty="0">
                <a:solidFill>
                  <a:srgbClr val="FFFF00"/>
                </a:solidFill>
              </a:rPr>
              <a:t>/packages</a:t>
            </a:r>
            <a:r>
              <a:rPr lang="en-US" altLang="zh-CN" dirty="0">
                <a:solidFill>
                  <a:srgbClr val="FFFF00"/>
                </a:solidFill>
              </a:rPr>
              <a:t>/</a:t>
            </a:r>
          </a:p>
          <a:p>
            <a:r>
              <a:rPr kumimoji="1" lang="en-US" altLang="zh-CN" dirty="0">
                <a:solidFill>
                  <a:srgbClr val="FFFF00"/>
                </a:solidFill>
              </a:rPr>
              <a:t>	-</a:t>
            </a:r>
            <a:r>
              <a:rPr kumimoji="1" lang="zh-CN" altLang="en-US" dirty="0">
                <a:solidFill>
                  <a:srgbClr val="FFFF00"/>
                </a:solidFill>
              </a:rPr>
              <a:t> 能够被所有</a:t>
            </a:r>
            <a:r>
              <a:rPr kumimoji="1" lang="en-US" altLang="zh-CN" dirty="0">
                <a:solidFill>
                  <a:srgbClr val="FFFF00"/>
                </a:solidFill>
              </a:rPr>
              <a:t>Creator</a:t>
            </a:r>
            <a:r>
              <a:rPr kumimoji="1" lang="zh-CN" altLang="en-US" dirty="0">
                <a:solidFill>
                  <a:srgbClr val="FFFF00"/>
                </a:solidFill>
              </a:rPr>
              <a:t>项目所加载使用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zh-CN" altLang="en-US" dirty="0">
                <a:solidFill>
                  <a:srgbClr val="FFFF00"/>
                </a:solidFill>
              </a:rPr>
              <a:t>项目专用扩展插件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en-US" altLang="zh-CN" dirty="0">
                <a:solidFill>
                  <a:srgbClr val="FFFF00"/>
                </a:solidFill>
              </a:rPr>
              <a:t>	-</a:t>
            </a:r>
            <a:r>
              <a:rPr kumimoji="1" lang="zh-CN" altLang="en-US" dirty="0">
                <a:solidFill>
                  <a:srgbClr val="FFFF00"/>
                </a:solidFill>
              </a:rPr>
              <a:t> 安装在项目路径下： 项目</a:t>
            </a:r>
            <a:r>
              <a:rPr kumimoji="1" lang="en-US" altLang="zh-CN" dirty="0">
                <a:solidFill>
                  <a:srgbClr val="FFFF00"/>
                </a:solidFill>
              </a:rPr>
              <a:t>/packages/</a:t>
            </a:r>
          </a:p>
          <a:p>
            <a:r>
              <a:rPr kumimoji="1" lang="en-US" altLang="zh-CN" dirty="0">
                <a:solidFill>
                  <a:srgbClr val="FFFF00"/>
                </a:solidFill>
              </a:rPr>
              <a:t>	-</a:t>
            </a:r>
            <a:r>
              <a:rPr kumimoji="1" lang="zh-CN" altLang="en-US" dirty="0">
                <a:solidFill>
                  <a:srgbClr val="FFFF00"/>
                </a:solidFill>
              </a:rPr>
              <a:t> 只能被当前</a:t>
            </a:r>
            <a:r>
              <a:rPr kumimoji="1" lang="en-US" altLang="zh-CN" dirty="0">
                <a:solidFill>
                  <a:srgbClr val="FFFF00"/>
                </a:solidFill>
              </a:rPr>
              <a:t>Creator</a:t>
            </a:r>
            <a:r>
              <a:rPr kumimoji="1" lang="zh-CN" altLang="en-US" dirty="0">
                <a:solidFill>
                  <a:srgbClr val="FFFF00"/>
                </a:solidFill>
              </a:rPr>
              <a:t>项目所加载使用</a:t>
            </a:r>
          </a:p>
        </p:txBody>
      </p:sp>
    </p:spTree>
    <p:extLst>
      <p:ext uri="{BB962C8B-B14F-4D97-AF65-F5344CB8AC3E}">
        <p14:creationId xmlns:p14="http://schemas.microsoft.com/office/powerpoint/2010/main" val="281661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4CA7B-93D3-874A-8850-DE935871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入门回顾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9FFC03-CA5F-0A4C-BF0D-7C580ED5B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开发技能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en-US" altLang="zh-CN" dirty="0">
                <a:solidFill>
                  <a:srgbClr val="FFFF00"/>
                </a:solidFill>
              </a:rPr>
              <a:t>hello</a:t>
            </a:r>
            <a:r>
              <a:rPr kumimoji="1" lang="zh-CN" altLang="en-US" dirty="0">
                <a:solidFill>
                  <a:srgbClr val="FFFF00"/>
                </a:solidFill>
              </a:rPr>
              <a:t> </a:t>
            </a:r>
            <a:r>
              <a:rPr kumimoji="1" lang="en-US" altLang="zh-CN" dirty="0">
                <a:solidFill>
                  <a:srgbClr val="FFFF00"/>
                </a:solidFill>
              </a:rPr>
              <a:t>world</a:t>
            </a:r>
            <a:r>
              <a:rPr kumimoji="1" lang="zh-CN" altLang="en-US" dirty="0">
                <a:solidFill>
                  <a:srgbClr val="FFFF0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15315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97D2C-8A1E-D74C-9C1B-A4DD57A2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插件基础篇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FA3C6-7280-D342-8FCB-7C944F56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认识掌握编写插件</a:t>
            </a:r>
            <a:r>
              <a:rPr kumimoji="1" lang="en-US" altLang="zh-CN" dirty="0">
                <a:solidFill>
                  <a:srgbClr val="FFFF00"/>
                </a:solidFill>
              </a:rPr>
              <a:t>UI</a:t>
            </a:r>
            <a:r>
              <a:rPr kumimoji="1" lang="zh-CN" altLang="en-US" dirty="0">
                <a:solidFill>
                  <a:srgbClr val="FFFF00"/>
                </a:solidFill>
              </a:rPr>
              <a:t>面板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zh-CN" altLang="en-US" dirty="0">
                <a:solidFill>
                  <a:srgbClr val="FFFF00"/>
                </a:solidFill>
              </a:rPr>
              <a:t>插件如何调试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zh-CN" altLang="en-US" cap="none" dirty="0">
                <a:solidFill>
                  <a:srgbClr val="FFFF00"/>
                </a:solidFill>
                <a:effectLst/>
              </a:rPr>
              <a:t>在插件中使用</a:t>
            </a:r>
            <a:r>
              <a:rPr lang="en" altLang="zh-CN" cap="none" dirty="0">
                <a:solidFill>
                  <a:srgbClr val="FFFF00"/>
                </a:solidFill>
                <a:effectLst/>
              </a:rPr>
              <a:t>npm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10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9EA1A-5C04-5A4E-B1F8-2C3C6B4C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0" y="623455"/>
            <a:ext cx="9905998" cy="19050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将</a:t>
            </a:r>
            <a:r>
              <a:rPr kumimoji="1" lang="en-US" altLang="zh-CN" dirty="0">
                <a:solidFill>
                  <a:srgbClr val="FFFF00"/>
                </a:solidFill>
              </a:rPr>
              <a:t>Html</a:t>
            </a:r>
            <a:r>
              <a:rPr kumimoji="1" lang="zh-CN" altLang="en-US" dirty="0">
                <a:solidFill>
                  <a:srgbClr val="FFFF00"/>
                </a:solidFill>
              </a:rPr>
              <a:t>、</a:t>
            </a:r>
            <a:r>
              <a:rPr kumimoji="1" lang="en-US" altLang="zh-CN" dirty="0">
                <a:solidFill>
                  <a:srgbClr val="FFFF00"/>
                </a:solidFill>
              </a:rPr>
              <a:t>CSS</a:t>
            </a:r>
            <a:r>
              <a:rPr kumimoji="1" lang="zh-CN" altLang="en-US" dirty="0">
                <a:solidFill>
                  <a:srgbClr val="FFFF00"/>
                </a:solidFill>
              </a:rPr>
              <a:t>分离出来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9D3D5E7-8D5D-BF41-A3DD-8FDFDFC38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0286" y="2078785"/>
            <a:ext cx="6312332" cy="47792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024955-07D6-FF4C-AEF7-62C4B2E1FDE0}"/>
              </a:ext>
            </a:extLst>
          </p:cNvPr>
          <p:cNvSpPr txBox="1"/>
          <p:nvPr/>
        </p:nvSpPr>
        <p:spPr>
          <a:xfrm>
            <a:off x="554180" y="2168840"/>
            <a:ext cx="52093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style:Fs.readFileSync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Editor.url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(“packages://x/x/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x.html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”),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’utf-8’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template:Fs.readFileSync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Editor.url(“packages://x/x/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x.css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”),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’utf-8’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4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87260-5DA0-384A-83D5-34D3F872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插件</a:t>
            </a:r>
            <a:r>
              <a:rPr kumimoji="1" lang="zh-CN" altLang="en-US" cap="none" dirty="0">
                <a:solidFill>
                  <a:srgbClr val="FFFF00"/>
                </a:solidFill>
              </a:rPr>
              <a:t>元素 </a:t>
            </a:r>
            <a:r>
              <a:rPr kumimoji="1" lang="en-US" altLang="zh-CN" cap="none" dirty="0">
                <a:solidFill>
                  <a:srgbClr val="FFFF00"/>
                </a:solidFill>
              </a:rPr>
              <a:t>ui-kit</a:t>
            </a:r>
            <a:endParaRPr kumimoji="1" lang="zh-CN" altLang="en-US" cap="none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86B0F1-1EA3-B144-8A76-6490FF98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811" y="1879600"/>
            <a:ext cx="3530600" cy="3911600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62A3B1C-E839-B943-AFE0-3961B675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2037"/>
            <a:ext cx="6375398" cy="3699164"/>
          </a:xfrm>
        </p:spPr>
        <p:txBody>
          <a:bodyPr>
            <a:normAutofit/>
          </a:bodyPr>
          <a:lstStyle/>
          <a:p>
            <a:r>
              <a:rPr lang="en-US" altLang="zh-CN" cap="none" dirty="0">
                <a:solidFill>
                  <a:srgbClr val="FFFF00"/>
                </a:solidFill>
              </a:rPr>
              <a:t>UI-Kit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Preview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Extra</a:t>
            </a:r>
          </a:p>
          <a:p>
            <a:pPr lvl="1"/>
            <a:r>
              <a:rPr lang="en-US" altLang="zh-CN" cap="none" dirty="0">
                <a:solidFill>
                  <a:srgbClr val="FFFF00"/>
                </a:solidFill>
              </a:rPr>
              <a:t>ui-node,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ui-asset</a:t>
            </a:r>
          </a:p>
          <a:p>
            <a:r>
              <a:rPr lang="en-US" altLang="zh-CN" cap="none" dirty="0" err="1">
                <a:solidFill>
                  <a:srgbClr val="FFFF00"/>
                </a:solidFill>
              </a:rPr>
              <a:t>UI_kit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Preview</a:t>
            </a:r>
          </a:p>
          <a:p>
            <a:pPr lvl="1"/>
            <a:r>
              <a:rPr lang="en-US" altLang="zh-CN" cap="none" dirty="0">
                <a:solidFill>
                  <a:srgbClr val="FFFF00"/>
                </a:solidFill>
              </a:rPr>
              <a:t>ui-button,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ui-checkbox</a:t>
            </a:r>
            <a:r>
              <a:rPr lang="zh-CN" altLang="en-US" cap="none" dirty="0">
                <a:solidFill>
                  <a:srgbClr val="FFFF00"/>
                </a:solidFill>
              </a:rPr>
              <a:t>等</a:t>
            </a:r>
            <a:endParaRPr lang="en-US" altLang="zh-CN" cap="none" dirty="0">
              <a:solidFill>
                <a:srgbClr val="FFFF00"/>
              </a:solidFill>
            </a:endParaRPr>
          </a:p>
          <a:p>
            <a:r>
              <a:rPr lang="en-US" altLang="zh-CN" cap="none" dirty="0">
                <a:solidFill>
                  <a:srgbClr val="FFFF00"/>
                </a:solidFill>
              </a:rPr>
              <a:t>UI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Preview/ui-kit</a:t>
            </a:r>
          </a:p>
          <a:p>
            <a:pPr lvl="1"/>
            <a:r>
              <a:rPr lang="en-US" altLang="zh-CN" cap="none" dirty="0">
                <a:solidFill>
                  <a:srgbClr val="FFFF00"/>
                </a:solidFill>
              </a:rPr>
              <a:t>editor-button,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editor-checkbox</a:t>
            </a:r>
            <a:r>
              <a:rPr lang="zh-CN" altLang="en-US" cap="none" dirty="0">
                <a:solidFill>
                  <a:srgbClr val="FFFF00"/>
                </a:solidFill>
              </a:rPr>
              <a:t>等</a:t>
            </a:r>
            <a:endParaRPr lang="en-US" altLang="zh-CN" cap="none" dirty="0">
              <a:solidFill>
                <a:srgbClr val="FFFF00"/>
              </a:solidFill>
            </a:endParaRPr>
          </a:p>
          <a:p>
            <a:r>
              <a:rPr lang="en-US" altLang="zh-CN" cap="none" dirty="0">
                <a:solidFill>
                  <a:srgbClr val="FFFF00"/>
                </a:solidFill>
              </a:rPr>
              <a:t>editor-xx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/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ui-xx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endParaRPr lang="en-US" altLang="zh-CN" cap="none" dirty="0">
              <a:solidFill>
                <a:srgbClr val="FFFF00"/>
              </a:solidFill>
            </a:endParaRPr>
          </a:p>
          <a:p>
            <a:pPr lvl="1"/>
            <a:r>
              <a:rPr lang="zh-CN" altLang="en-US" cap="none" dirty="0">
                <a:solidFill>
                  <a:srgbClr val="FFFF00"/>
                </a:solidFill>
              </a:rPr>
              <a:t>样式不同，功能效果稍微有部分差异</a:t>
            </a:r>
            <a:endParaRPr lang="en-US" altLang="zh-CN" cap="none" dirty="0">
              <a:solidFill>
                <a:srgbClr val="FFFF00"/>
              </a:solidFill>
            </a:endParaRPr>
          </a:p>
          <a:p>
            <a:pPr lvl="1"/>
            <a:endParaRPr lang="zh-CN" altLang="en-US" cap="non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104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网状</Template>
  <TotalTime>1558</TotalTime>
  <Words>935</Words>
  <Application>Microsoft Macintosh PowerPoint</Application>
  <PresentationFormat>宽屏</PresentationFormat>
  <Paragraphs>168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宋体</vt:lpstr>
      <vt:lpstr>Arial</vt:lpstr>
      <vt:lpstr>Century Gothic</vt:lpstr>
      <vt:lpstr>Consolas</vt:lpstr>
      <vt:lpstr>Wingdings</vt:lpstr>
      <vt:lpstr>网状</vt:lpstr>
      <vt:lpstr>Cocos Creator插件系列教程</vt:lpstr>
      <vt:lpstr>本人插件介绍</vt:lpstr>
      <vt:lpstr>入门篇</vt:lpstr>
      <vt:lpstr>插件开发技能树</vt:lpstr>
      <vt:lpstr>Hello World!</vt:lpstr>
      <vt:lpstr>入门回顾</vt:lpstr>
      <vt:lpstr>插件基础篇</vt:lpstr>
      <vt:lpstr>将Html、CSS分离出来</vt:lpstr>
      <vt:lpstr>插件元素 ui-kit</vt:lpstr>
      <vt:lpstr>元素布局 UI-Kit Preview / layout</vt:lpstr>
      <vt:lpstr>怎么学习ui-kit</vt:lpstr>
      <vt:lpstr>在插件中使用vue</vt:lpstr>
      <vt:lpstr>掌握调试插件的基本方法(chrome-devtools)</vt:lpstr>
      <vt:lpstr>使用npm</vt:lpstr>
      <vt:lpstr>基础篇回顾</vt:lpstr>
      <vt:lpstr>插件进阶篇</vt:lpstr>
      <vt:lpstr>多面板插件(cc-inspector+)</vt:lpstr>
      <vt:lpstr>多面板布局</vt:lpstr>
      <vt:lpstr>多面板之间如何通讯？（IPC）</vt:lpstr>
      <vt:lpstr>问题：对于插件，哪些是主进程？哪些是渲染进程？</vt:lpstr>
      <vt:lpstr>Editor.Ipc</vt:lpstr>
      <vt:lpstr>IPC消息回调</vt:lpstr>
      <vt:lpstr>深入理解IPC消息</vt:lpstr>
      <vt:lpstr>进程调试</vt:lpstr>
      <vt:lpstr>进阶篇回顾</vt:lpstr>
      <vt:lpstr>高级篇</vt:lpstr>
      <vt:lpstr>二次打包插件(Gulp)</vt:lpstr>
      <vt:lpstr>URL协议</vt:lpstr>
      <vt:lpstr>常用信息</vt:lpstr>
      <vt:lpstr>我眼中的cocos creator</vt:lpstr>
      <vt:lpstr>高级篇回顾</vt:lpstr>
      <vt:lpstr>结语</vt:lpstr>
      <vt:lpstr>付费篇</vt:lpstr>
      <vt:lpstr>个人插件源码解读</vt:lpstr>
      <vt:lpstr>更加精彩内容，我们付费课程见！</vt:lpstr>
      <vt:lpstr>扩展自定义属性面板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Cocos Creator插件系列教程</dc:title>
  <dc:creator>许 彦峰</dc:creator>
  <cp:lastModifiedBy>许 彦峰</cp:lastModifiedBy>
  <cp:revision>40</cp:revision>
  <dcterms:created xsi:type="dcterms:W3CDTF">2018-11-12T07:04:09Z</dcterms:created>
  <dcterms:modified xsi:type="dcterms:W3CDTF">2018-12-23T14:35:56Z</dcterms:modified>
</cp:coreProperties>
</file>